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9" r:id="rId2"/>
    <p:sldId id="268" r:id="rId3"/>
    <p:sldId id="270" r:id="rId4"/>
    <p:sldId id="267" r:id="rId5"/>
    <p:sldId id="271" r:id="rId6"/>
    <p:sldId id="272" r:id="rId7"/>
    <p:sldId id="273" r:id="rId8"/>
    <p:sldId id="257" r:id="rId9"/>
    <p:sldId id="263" r:id="rId10"/>
    <p:sldId id="274" r:id="rId11"/>
    <p:sldId id="258" r:id="rId12"/>
    <p:sldId id="262" r:id="rId13"/>
    <p:sldId id="275" r:id="rId14"/>
    <p:sldId id="261" r:id="rId15"/>
    <p:sldId id="279" r:id="rId16"/>
    <p:sldId id="25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D181B-8EF6-DD4A-A6A6-DA67BDBEADE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C175E-E422-1448-B7BE-68131CE9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CE30-2FCB-A648-AC2C-AB4CEB51ECA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Mulligan/ariel-demo" TargetMode="External"/><Relationship Id="rId2" Type="http://schemas.openxmlformats.org/officeDocument/2006/relationships/hyperlink" Target="mailto:jcm10@ric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johncmulligan/9/#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Supercomputing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Mulligan, CRC, HRC</a:t>
            </a:r>
          </a:p>
          <a:p>
            <a:r>
              <a:rPr lang="en-US" dirty="0">
                <a:hlinkClick r:id="rId2"/>
              </a:rPr>
              <a:t>jcm10@rice.edu</a:t>
            </a:r>
            <a:endParaRPr lang="en-US" dirty="0"/>
          </a:p>
          <a:p>
            <a:r>
              <a:rPr lang="en-US" dirty="0"/>
              <a:t>Useful code for today at: </a:t>
            </a:r>
            <a:r>
              <a:rPr lang="en-US" dirty="0">
                <a:hlinkClick r:id="rId3"/>
              </a:rPr>
              <a:t>https://github.com/JohnMulligan/ariel</a:t>
            </a:r>
            <a:r>
              <a:rPr lang="en-US">
                <a:hlinkClick r:id="rId3"/>
              </a:rPr>
              <a:t>-demo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document-to-line match:</a:t>
            </a:r>
            <a:br>
              <a:rPr lang="en-US" dirty="0"/>
            </a:br>
            <a:r>
              <a:rPr lang="en-US" dirty="0" err="1"/>
              <a:t>doc</a:t>
            </a:r>
            <a:r>
              <a:rPr lang="en-US" baseline="-25000" dirty="0" err="1"/>
              <a:t>a</a:t>
            </a:r>
            <a:r>
              <a:rPr lang="en-US" dirty="0" err="1"/>
              <a:t>-line</a:t>
            </a:r>
            <a:r>
              <a:rPr lang="en-US" baseline="-25000" dirty="0" err="1"/>
              <a:t>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up all the other lines cited by that document to make line-to-line-matches: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</a:t>
            </a:r>
            <a:r>
              <a:rPr lang="en-US" dirty="0" err="1"/>
              <a:t>line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</a:t>
            </a:r>
            <a:r>
              <a:rPr lang="en-US" dirty="0" err="1"/>
              <a:t>line</a:t>
            </a:r>
            <a:r>
              <a:rPr lang="en-US" baseline="-25000" dirty="0" err="1"/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/line</a:t>
            </a:r>
            <a:r>
              <a:rPr lang="en-US" baseline="-25000" dirty="0"/>
              <a:t>d </a:t>
            </a:r>
            <a:r>
              <a:rPr lang="mr-IN" dirty="0"/>
              <a:t>…</a:t>
            </a:r>
            <a:r>
              <a:rPr lang="en-US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these to a central database that my interface can access.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(Do this 623,428 times)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8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Shakespeare HPC/MPI Structure (</a:t>
            </a:r>
            <a:r>
              <a:rPr lang="en-US" dirty="0" err="1"/>
              <a:t>Davinci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Master Assigns Batches of 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49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Workers Find Line-to-Line Matches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4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Workers Send Results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Recorders Write Results to Databases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4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5. Master Records Work as Done, Workers Receive New Batches of 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Master/Checkpoint Proc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2</a:t>
            </a:r>
          </a:p>
          <a:p>
            <a:pPr algn="ctr"/>
            <a:r>
              <a:rPr lang="en-US" dirty="0"/>
              <a:t>(“Foreign”)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 1</a:t>
            </a:r>
          </a:p>
          <a:p>
            <a:pPr algn="ctr"/>
            <a:r>
              <a:rPr lang="en-US" dirty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External:</a:t>
            </a:r>
          </a:p>
          <a:p>
            <a:pPr lvl="1"/>
            <a:r>
              <a:rPr lang="en-US" dirty="0"/>
              <a:t>8-hour hard limit on jobs (fix: </a:t>
            </a:r>
            <a:r>
              <a:rPr lang="en-US" dirty="0" err="1"/>
              <a:t>checkpointing</a:t>
            </a:r>
            <a:r>
              <a:rPr lang="en-US" dirty="0"/>
              <a:t> for graceful exits and restarts, using Signal function)</a:t>
            </a:r>
          </a:p>
          <a:p>
            <a:pPr lvl="1"/>
            <a:r>
              <a:rPr lang="en-US" dirty="0"/>
              <a:t>Memory allocated for each process (fix: monitor and allocate properly)</a:t>
            </a:r>
          </a:p>
          <a:p>
            <a:r>
              <a:rPr lang="en-US" dirty="0"/>
              <a:t>Internal:</a:t>
            </a:r>
          </a:p>
          <a:p>
            <a:pPr lvl="1"/>
            <a:r>
              <a:rPr lang="en-US" dirty="0"/>
              <a:t>Bottlenecking, as workers line up to send results to writers (fix: load balancing)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monitoring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93" y="1304144"/>
            <a:ext cx="8087494" cy="5275144"/>
          </a:xfrm>
        </p:spPr>
      </p:pic>
    </p:spTree>
    <p:extLst>
      <p:ext uri="{BB962C8B-B14F-4D97-AF65-F5344CB8AC3E}">
        <p14:creationId xmlns:p14="http://schemas.microsoft.com/office/powerpoint/2010/main" val="165344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time monitoring and bottlenecking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" y="1543988"/>
            <a:ext cx="5894221" cy="38684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00" y="1543988"/>
            <a:ext cx="5814472" cy="38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/>
              <a:t>What is supercomputing?</a:t>
            </a:r>
            <a:br>
              <a:rPr lang="en-US" dirty="0"/>
            </a:br>
            <a:r>
              <a:rPr lang="en-US" dirty="0"/>
              <a:t>More cores not faster cores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Rice’s </a:t>
            </a:r>
            <a:r>
              <a:rPr lang="en-US" sz="2400" dirty="0" err="1"/>
              <a:t>DAVinCI</a:t>
            </a:r>
            <a:r>
              <a:rPr lang="en-US" sz="2400" dirty="0"/>
              <a:t>: 2400 processors in 192 Procs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Rice’s NOTS: 2784 processors in 158 Procs </a:t>
            </a:r>
            <a:r>
              <a:rPr lang="mr-IN" sz="2400" dirty="0"/>
              <a:t>–</a:t>
            </a:r>
            <a:r>
              <a:rPr lang="en-US" sz="2400" dirty="0"/>
              <a:t> no cross-Proc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55" y="3042967"/>
            <a:ext cx="6873336" cy="3634916"/>
          </a:xfrm>
          <a:prstGeom prst="rect">
            <a:avLst/>
          </a:prstGeom>
        </p:spPr>
      </p:pic>
      <p:pic>
        <p:nvPicPr>
          <p:cNvPr id="1026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0207" flipH="1">
            <a:off x="6091647" y="3551171"/>
            <a:ext cx="1844663" cy="86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di-uploads-pod4.dealerinspire.com/quirkkia/uploads/2018/06/kiasoulcutout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9009" flipH="1">
            <a:off x="4272743" y="5254536"/>
            <a:ext cx="1493236" cy="7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on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356"/>
            <a:ext cx="6286593" cy="5079168"/>
          </a:xfrm>
        </p:spPr>
      </p:pic>
      <p:sp>
        <p:nvSpPr>
          <p:cNvPr id="5" name="Rectangle 4"/>
          <p:cNvSpPr/>
          <p:nvPr/>
        </p:nvSpPr>
        <p:spPr>
          <a:xfrm>
            <a:off x="1779293" y="6400524"/>
            <a:ext cx="3575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https://plot.ly/~johncmulligan/9/#/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11752" cy="37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/>
              <a:t>What is supercomputing?</a:t>
            </a:r>
            <a:br>
              <a:rPr lang="en-US" dirty="0"/>
            </a:br>
            <a:r>
              <a:rPr lang="en-US" dirty="0"/>
              <a:t>More cores not faster cores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Rice’s </a:t>
            </a:r>
            <a:r>
              <a:rPr lang="en-US" sz="2400" dirty="0" err="1"/>
              <a:t>DAVinCI</a:t>
            </a:r>
            <a:r>
              <a:rPr lang="en-US" sz="2400" dirty="0"/>
              <a:t>: 2400 processors in 192 Procs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Rice’s NOTS: 2784 processors in 158 Procs </a:t>
            </a:r>
            <a:r>
              <a:rPr lang="mr-IN" sz="2400" dirty="0"/>
              <a:t>–</a:t>
            </a:r>
            <a:r>
              <a:rPr lang="en-US" sz="2400" dirty="0"/>
              <a:t> no cross-Proc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4464"/>
            <a:ext cx="11319104" cy="2726786"/>
          </a:xfrm>
          <a:prstGeom prst="rect">
            <a:avLst/>
          </a:prstGeom>
        </p:spPr>
      </p:pic>
      <p:pic>
        <p:nvPicPr>
          <p:cNvPr id="8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93">
            <a:off x="9895083" y="4042927"/>
            <a:ext cx="1396541" cy="6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viation-central.com/airliners/images/aab6d-u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4" y="3876432"/>
            <a:ext cx="2631135" cy="1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7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/>
              <a:t>What is supercomputing?</a:t>
            </a:r>
            <a:br>
              <a:rPr lang="en-US" dirty="0"/>
            </a:br>
            <a:r>
              <a:rPr lang="en-US" dirty="0"/>
              <a:t>HTC vs. HPC (serial vs. parallel)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396" y="1717404"/>
            <a:ext cx="11556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Madison Wisconsin’s CHTC: 30,000 cores </a:t>
            </a:r>
            <a:r>
              <a:rPr lang="mr-IN" sz="2400" dirty="0"/>
              <a:t>–</a:t>
            </a:r>
            <a:r>
              <a:rPr lang="en-US" sz="2400" dirty="0"/>
              <a:t> no cross-processor communication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56" y="2324871"/>
            <a:ext cx="7126617" cy="3950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6937" y="6483075"/>
            <a:ext cx="982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via AWS </a:t>
            </a:r>
            <a:r>
              <a:rPr lang="en-US" dirty="0" err="1"/>
              <a:t>re:Invent</a:t>
            </a:r>
            <a:r>
              <a:rPr lang="en-US" dirty="0"/>
              <a:t> 2016: Building HPC Clusters as Code in the (Almost) Infinite Cloud (CMP318)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2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JSTOR </a:t>
            </a:r>
            <a:r>
              <a:rPr lang="en-US" dirty="0" err="1"/>
              <a:t>citational</a:t>
            </a:r>
            <a:r>
              <a:rPr lang="en-US" dirty="0"/>
              <a:t> dataset: articles to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108200"/>
            <a:ext cx="2553368" cy="3937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2112814"/>
            <a:ext cx="3886200" cy="393238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02200" y="4183185"/>
            <a:ext cx="1088118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623,428</a:t>
            </a:r>
          </a:p>
          <a:p>
            <a:pPr algn="ctr"/>
            <a:r>
              <a:rPr lang="en-US" dirty="0"/>
              <a:t>MATCHES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3553" y="1690688"/>
            <a:ext cx="208246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71,639 article pdf’s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5613" y="1704976"/>
            <a:ext cx="205137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94,690 play </a:t>
            </a:r>
            <a:r>
              <a:rPr lang="en-US" dirty="0"/>
              <a:t>lines</a:t>
            </a:r>
          </a:p>
        </p:txBody>
      </p:sp>
      <p:cxnSp>
        <p:nvCxnSpPr>
          <p:cNvPr id="15" name="Curved Connector 14"/>
          <p:cNvCxnSpPr>
            <a:endCxn id="7" idx="1"/>
          </p:cNvCxnSpPr>
          <p:nvPr/>
        </p:nvCxnSpPr>
        <p:spPr>
          <a:xfrm flipV="1">
            <a:off x="3861468" y="4506351"/>
            <a:ext cx="1040732" cy="68794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3"/>
          </p:cNvCxnSpPr>
          <p:nvPr/>
        </p:nvCxnSpPr>
        <p:spPr>
          <a:xfrm flipV="1">
            <a:off x="5990318" y="3835400"/>
            <a:ext cx="1197883" cy="67095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54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002" y="1611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Implicit co-</a:t>
            </a:r>
            <a:r>
              <a:rPr lang="en-US" dirty="0" err="1"/>
              <a:t>citational</a:t>
            </a:r>
            <a:r>
              <a:rPr lang="en-US" dirty="0"/>
              <a:t> dataset: lines to lines</a:t>
            </a:r>
            <a:br>
              <a:rPr lang="en-US" dirty="0"/>
            </a:br>
            <a:r>
              <a:rPr lang="en-US" dirty="0"/>
              <a:t>(through</a:t>
            </a:r>
            <a:r>
              <a:rPr lang="en-US" i="1" dirty="0"/>
              <a:t> </a:t>
            </a:r>
            <a:r>
              <a:rPr lang="en-US" dirty="0"/>
              <a:t>articles)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08" y="2518785"/>
            <a:ext cx="2306268" cy="3556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05" y="1515914"/>
            <a:ext cx="3886200" cy="393238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20" name="Curved Connector 19"/>
          <p:cNvCxnSpPr/>
          <p:nvPr/>
        </p:nvCxnSpPr>
        <p:spPr>
          <a:xfrm flipV="1">
            <a:off x="7186876" y="3895362"/>
            <a:ext cx="901701" cy="82470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17" y="1690688"/>
            <a:ext cx="2023847" cy="31996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" y="2071527"/>
            <a:ext cx="2952797" cy="2648539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8" name="Curved Connector 17"/>
          <p:cNvCxnSpPr/>
          <p:nvPr/>
        </p:nvCxnSpPr>
        <p:spPr>
          <a:xfrm flipV="1">
            <a:off x="3171470" y="2380673"/>
            <a:ext cx="901701" cy="82470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80608" y="3016251"/>
            <a:ext cx="1871892" cy="9541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29M</a:t>
            </a:r>
          </a:p>
          <a:p>
            <a:pPr algn="ctr"/>
            <a:r>
              <a:rPr lang="en-US" sz="28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770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document-to-line match:</a:t>
            </a:r>
            <a:br>
              <a:rPr lang="en-US" dirty="0"/>
            </a:br>
            <a:r>
              <a:rPr lang="en-US" dirty="0" err="1"/>
              <a:t>doc</a:t>
            </a:r>
            <a:r>
              <a:rPr lang="en-US" baseline="-25000" dirty="0" err="1"/>
              <a:t>a</a:t>
            </a:r>
            <a:r>
              <a:rPr lang="en-US" dirty="0" err="1"/>
              <a:t>-line</a:t>
            </a:r>
            <a:r>
              <a:rPr lang="en-US" baseline="-25000" dirty="0" err="1"/>
              <a:t>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Look up all the other lines cited by that document to make line-to-line-matches: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</a:t>
            </a:r>
            <a:r>
              <a:rPr lang="en-US" dirty="0" err="1"/>
              <a:t>line</a:t>
            </a:r>
            <a:r>
              <a:rPr lang="en-US" baseline="-25000" dirty="0" err="1"/>
              <a:t>b</a:t>
            </a:r>
            <a:r>
              <a:rPr lang="en-US" dirty="0"/>
              <a:t>, 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</a:t>
            </a:r>
            <a:r>
              <a:rPr lang="en-US" dirty="0" err="1"/>
              <a:t>line</a:t>
            </a:r>
            <a:r>
              <a:rPr lang="en-US" baseline="-25000" dirty="0" err="1"/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 err="1"/>
              <a:t>line</a:t>
            </a:r>
            <a:r>
              <a:rPr lang="en-US" baseline="-25000" dirty="0" err="1"/>
              <a:t>a</a:t>
            </a:r>
            <a:r>
              <a:rPr lang="en-US" dirty="0"/>
              <a:t>/line</a:t>
            </a:r>
            <a:r>
              <a:rPr lang="en-US" baseline="-25000" dirty="0"/>
              <a:t>d </a:t>
            </a:r>
            <a:r>
              <a:rPr lang="mr-IN" dirty="0"/>
              <a:t>…</a:t>
            </a:r>
            <a:r>
              <a:rPr lang="en-US" dirty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these to a central database that my interface can access.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(Do this 623,428 times)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7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into </a:t>
            </a:r>
            <a:r>
              <a:rPr lang="en-US" dirty="0" err="1"/>
              <a:t>Davinci</a:t>
            </a:r>
            <a:r>
              <a:rPr lang="en-US" dirty="0"/>
              <a:t>, and queue job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994" y="1892737"/>
            <a:ext cx="5860450" cy="4351338"/>
          </a:xfr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/>
              <a:t>Shakespeare HTC structure (Condor)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96963" y="3264134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Proc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2324" y="5691286"/>
            <a:ext cx="14267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8065" y="5691286"/>
            <a:ext cx="14556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01663" y="569128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1058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4462" y="595020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1" idx="0"/>
            <a:endCxn id="5" idx="2"/>
          </p:cNvCxnSpPr>
          <p:nvPr/>
        </p:nvCxnSpPr>
        <p:spPr>
          <a:xfrm flipV="1">
            <a:off x="915716" y="3780618"/>
            <a:ext cx="2184834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0"/>
            <a:endCxn id="5" idx="2"/>
          </p:cNvCxnSpPr>
          <p:nvPr/>
        </p:nvCxnSpPr>
        <p:spPr>
          <a:xfrm flipV="1">
            <a:off x="2695907" y="3780618"/>
            <a:ext cx="404643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0"/>
            <a:endCxn id="5" idx="2"/>
          </p:cNvCxnSpPr>
          <p:nvPr/>
        </p:nvCxnSpPr>
        <p:spPr>
          <a:xfrm flipH="1" flipV="1">
            <a:off x="3100550" y="3780618"/>
            <a:ext cx="1845882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6635" y="1974632"/>
            <a:ext cx="237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Condor Network</a:t>
            </a:r>
          </a:p>
          <a:p>
            <a:r>
              <a:rPr lang="en-US" dirty="0"/>
              <a:t>68 hours real time</a:t>
            </a:r>
          </a:p>
          <a:p>
            <a:r>
              <a:rPr lang="en-US" dirty="0"/>
              <a:t>164 days compute time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69115" y="5180729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DB 1058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69115" y="434515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DB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69114" y="3588412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DB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5638" y="47714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……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65160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 Script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50245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Compiled DB</a:t>
            </a:r>
          </a:p>
        </p:txBody>
      </p:sp>
      <p:cxnSp>
        <p:nvCxnSpPr>
          <p:cNvPr id="27" name="Straight Arrow Connector 26"/>
          <p:cNvCxnSpPr>
            <a:stCxn id="36" idx="3"/>
            <a:endCxn id="38" idx="1"/>
          </p:cNvCxnSpPr>
          <p:nvPr/>
        </p:nvCxnSpPr>
        <p:spPr>
          <a:xfrm>
            <a:off x="8158651" y="3846654"/>
            <a:ext cx="492956" cy="756744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4" idx="3"/>
            <a:endCxn id="38" idx="1"/>
          </p:cNvCxnSpPr>
          <p:nvPr/>
        </p:nvCxnSpPr>
        <p:spPr>
          <a:xfrm>
            <a:off x="8158652" y="4603398"/>
            <a:ext cx="49295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3"/>
            <a:endCxn id="38" idx="1"/>
          </p:cNvCxnSpPr>
          <p:nvPr/>
        </p:nvCxnSpPr>
        <p:spPr>
          <a:xfrm flipV="1">
            <a:off x="8158652" y="4603398"/>
            <a:ext cx="492955" cy="83557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3"/>
            <a:endCxn id="41" idx="1"/>
          </p:cNvCxnSpPr>
          <p:nvPr/>
        </p:nvCxnSpPr>
        <p:spPr>
          <a:xfrm>
            <a:off x="10096782" y="4603398"/>
            <a:ext cx="405675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39822" y="2882324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produces</a:t>
            </a:r>
          </a:p>
        </p:txBody>
      </p:sp>
      <p:cxnSp>
        <p:nvCxnSpPr>
          <p:cNvPr id="6" name="Curved Connector 5"/>
          <p:cNvCxnSpPr>
            <a:stCxn id="3" idx="3"/>
            <a:endCxn id="36" idx="0"/>
          </p:cNvCxnSpPr>
          <p:nvPr/>
        </p:nvCxnSpPr>
        <p:spPr>
          <a:xfrm>
            <a:off x="5791199" y="3066990"/>
            <a:ext cx="1554480" cy="521422"/>
          </a:xfrm>
          <a:prstGeom prst="curved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74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672</Words>
  <Application>Microsoft Macintosh PowerPoint</Application>
  <PresentationFormat>Widescreen</PresentationFormat>
  <Paragraphs>128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Supercomputing Basics</vt:lpstr>
      <vt:lpstr>What is supercomputing? More cores not faster cores</vt:lpstr>
      <vt:lpstr>What is supercomputing? More cores not faster cores</vt:lpstr>
      <vt:lpstr>What is supercomputing? HTC vs. HPC (serial vs. parallel)</vt:lpstr>
      <vt:lpstr>JSTOR citational dataset: articles to lines</vt:lpstr>
      <vt:lpstr>Implicit co-citational dataset: lines to lines (through articles)</vt:lpstr>
      <vt:lpstr>Process</vt:lpstr>
      <vt:lpstr>Log into Davinci, and queue job</vt:lpstr>
      <vt:lpstr>Shakespeare HTC structure (Condor)</vt:lpstr>
      <vt:lpstr>Process</vt:lpstr>
      <vt:lpstr>Shakespeare HPC/MPI Structure (Davinci)</vt:lpstr>
      <vt:lpstr>Step 1. Master Assigns Batches of Work</vt:lpstr>
      <vt:lpstr>Step 2. Workers Find Line-to-Line Matches</vt:lpstr>
      <vt:lpstr>Step 3. Workers Send Results Back</vt:lpstr>
      <vt:lpstr>Step 4. Recorders Write Results to Databases</vt:lpstr>
      <vt:lpstr>Step 5. Master Records Work as Done, Workers Receive New Batches of Work</vt:lpstr>
      <vt:lpstr>Limits</vt:lpstr>
      <vt:lpstr>Memory usage monitoring</vt:lpstr>
      <vt:lpstr>Loop time monitoring and bottlenecking</vt:lpstr>
      <vt:lpstr>Optimization on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dcterms:created xsi:type="dcterms:W3CDTF">2018-03-21T16:42:17Z</dcterms:created>
  <dcterms:modified xsi:type="dcterms:W3CDTF">2021-06-11T16:04:31Z</dcterms:modified>
</cp:coreProperties>
</file>